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8" r:id="rId3"/>
    <p:sldId id="267" r:id="rId4"/>
    <p:sldId id="282" r:id="rId5"/>
    <p:sldId id="256" r:id="rId6"/>
    <p:sldId id="283" r:id="rId7"/>
    <p:sldId id="280" r:id="rId8"/>
    <p:sldId id="281" r:id="rId9"/>
    <p:sldId id="284" r:id="rId10"/>
    <p:sldId id="275" r:id="rId11"/>
    <p:sldId id="260" r:id="rId12"/>
    <p:sldId id="279" r:id="rId13"/>
    <p:sldId id="27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592" autoAdjust="0"/>
  </p:normalViewPr>
  <p:slideViewPr>
    <p:cSldViewPr>
      <p:cViewPr varScale="1">
        <p:scale>
          <a:sx n="34" d="100"/>
          <a:sy n="34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0E778B2-F872-46E5-BE9F-0C279050B5AD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5E7E3B04-1282-4E82-9556-8A55BBC40E4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603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Rix개봉박두 B" pitchFamily="18" charset="-127"/>
        <a:ea typeface="Rix개봉박두 B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Rix개봉박두 B" pitchFamily="18" charset="-127"/>
        <a:ea typeface="Rix개봉박두 B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Rix개봉박두 B" pitchFamily="18" charset="-127"/>
        <a:ea typeface="Rix개봉박두 B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Rix개봉박두 B" pitchFamily="18" charset="-127"/>
        <a:ea typeface="Rix개봉박두 B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Rix개봉박두 B" pitchFamily="18" charset="-127"/>
        <a:ea typeface="Rix개봉박두 B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eloved.kr/56?srchid=IIMGLFyM00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오늘은 아주 신기한 거울 이야기를 해드리려고 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어떤 거울이기에 그렇게 신기할까요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 거울이 신기한 것은 마음을 보는 거울이기 때문입니다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그게 무슨 거울일까요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오늘 성경 말씀 보니까 말씀의 거울입니다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 말씀을 드리기 전에 </a:t>
            </a: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사람이 보지 못하고 듣지 못한다면 얼마나 불행할까요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사랑하는 여러분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!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성경 말씀은 마음을 보는 거울입니다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그러므로 우리가 매일 거울을 보듯이 매일 성경을 보면서 하나님이 누군지 보고 잘 섬기고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예수님이 누구신지 잘 믿어야 합니다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나의 구주로 믿어야 합니다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또 자신의 모습을 보고 잘못을 회개하고 고쳐서 하나님께서 가장 사랑스럽게 보시는 아름다운 성도가 되시기 바랍니다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12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13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 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헬렌켈러가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그런 사람입니다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헬렌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켈러는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1880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년 미국 </a:t>
            </a:r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앨라배마주에서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태어났습니다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그녀가 태어날 때부터 시각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·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청각 장애인은 아니었다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생후 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19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개월 되었을 때 성홍열이나 </a:t>
            </a:r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수막염이라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생각되는 병을 심하게 앓아 시각과 청각을 잃고 말았습니다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그에게 소원이 있었습니다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만일 내가 죽기 전에 사흘만 볼 수 있다면 이라는 소원이었습니다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죽기 전에 사흘만 볼 수 있다면 나는 먼저 누구를 볼 것이고 무엇을 볼 것이고 무엇을 볼 것이다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다 소개할 수는 없지만 그 글을 읽어보면 그의 애타는 마음을 잘 엿볼 수 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그런데 두 눈을 뜨고도 자신의 모습을 보지 못한다면 얼마나 안타까울까요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그래서 사람들은 특별한 도구를 만들었는데 그것이 바로 이것입니다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손거울을 보여주면서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이게 뭘까요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거울입니다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5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거울에 대한 재미있는 옛날 이야기가 있어요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.</a:t>
            </a: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옛날 옛적에 어떤 선비가 임금님의 명을 받아 중국으로 사신을 갔다 다녀오는 길에 부인에게 줄 선물을 사가지고 왔습니다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거울이었습니다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당시에는 거울이 없어서 아주 귀한 선물이었지요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얼굴을 곱게 단장하라고 거울을 사왔어요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하얀 비단 보자기에 싼 선물꾸러미를 풀어본 부인의 마음은 한없이 부풀었습니다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그런데 그 선물을  여는 순간 부인의 얼굴은 새파랗게 질렸어요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왜 그랬을까요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 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 상자 속에는 난데없이 아름다운 한 여인이 들어 있었기 때문입니다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놀란 것은 서방님이 중국에서 다른 부인을 하나 데리고 왔다고 생각했던 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얼마나 기가 막히고 원망스러웠을까요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그러나 그 여자는 누구일까요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바로 자기였던 거에요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endParaRPr lang="en-US" altLang="ko-KR" dirty="0" smtClean="0"/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그것도 모르고 울고 있으니까 시어머니가 말했어요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애야 어디 보자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 여자가 어떻게 생겼는지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,,,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시어머니가 거울을 뺏어 보니까 거울 안에 누가 있었을까요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어떤 여자가 있었을까요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자 보세요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거울 안에는 웬 늙은 여자가 들어 있는 것이었어요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그래서 며느리에게 “애야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네 서방이 다 늙은 여자를 데리고 온 것을 가지고 뭐 그러냐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이런 다 늙은 여자를 데려왔다고 울긴 왜 울어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,,,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그만 마음을 풀어라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.”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위로했다는 이야기입니다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그런데 거울 안에 나타난 여자는 누구였을까요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시어머니의 자기 모습이었던 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이렇게 거울은 보는 사람의 모습을 정직하게 비춰줍니다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거울로 자기 육신의 얼굴만 보지 말고 하나님 말씀의 거울로 자기 마음의 모습도 보아야 한다는 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성경을 보면서도 자신의 모습인지 알지 못한다면 그것은 장님이나 마찬가지에요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말씀의 거울로 보면 보이는 것이 많아요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1. </a:t>
            </a: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하나님이 보여요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말씀의 거울을 보면 하나님이 어떤 분이신지 잘 보여줍니다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사람들은 말씀의 거울로 보지 않고 보다가 아무 것이나 하나님인 줄 알고 절합니다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북두칠성이 하나님인 줄 알고 절합니다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어떤 사람은 바위에다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어떤 사람은 나무에다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어떤 사람은 우상을 만들어 놓고 그것이 하나님인 줄 알고 섬깁니다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 </a:t>
            </a: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그러나 말씀의 거울로 보면 참 하나님은 어떤 하나님이신지 잘 보여줍니다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성경으로 보면 하나님이 천지를 창조하신 창조의 하나님으로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독생자를 주신 사랑의 하나님이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공의의 하나님으로도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전능의 하나님으로도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창조의 하나님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우리와 함께 하시는 하나님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구원하시는 하나님으로도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우리를 위해 십자가에 달려 죽으시고 사흘 만에 다시 살아나신 우리 구주 예수님도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우리에게 찾아오신 성령님도 보입니다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이렇게 말씀의 거울로 보고 그대로 믿어야 참 믿음이 되는 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2. </a:t>
            </a: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자기 마음이 보여요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u="sng" kern="1200" dirty="0" smtClean="0">
                <a:solidFill>
                  <a:schemeClr val="tx1"/>
                </a:solidFill>
                <a:cs typeface="+mn-cs"/>
                <a:hlinkClick r:id="rId3"/>
              </a:rPr>
              <a:t> 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말씀의 거울은 내가 누군지 보여줍니다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내가 어떤 마음을 가졌는지 보여줍니다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또 무엇을 잘못했는지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내가 어떻게 행동하며 살고 있는지를 보여줍니다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성경에 미워하지 말라 하신 말씀을 통해 미워하는 내 모습을 발견하게 됩니다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욕심 부리지 말라 하신 말씀 앞에서 나의 잘못된 욕심을 발견합니다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그러므로 성경을 보면서 해야 할 일은 잘못을 회개하고 고치는 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하나님의 말씀을 듣고도 행하지 아니하면 거울에 비친 자기 더러운 얼굴을 보고도 씻지 않는 사람과 같습니다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7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야고보서에서</a:t>
            </a:r>
            <a:r>
              <a:rPr lang="ko-KR" altLang="en-US" dirty="0" smtClean="0"/>
              <a:t> 하나님은 이렇게 말씀하십니다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우리 약</a:t>
            </a:r>
            <a:r>
              <a:rPr lang="en-US" altLang="ko-KR" dirty="0" smtClean="0"/>
              <a:t>2:26</a:t>
            </a:r>
            <a:r>
              <a:rPr lang="ko-KR" altLang="en-US" dirty="0" smtClean="0"/>
              <a:t>을 찾아보죠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성경책이 없는 친구는 앞을 보고 읽게 한다</a:t>
            </a:r>
            <a:r>
              <a:rPr lang="en-US" altLang="ko-KR" dirty="0" smtClean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8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인도에 가면 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lang="ko-KR" altLang="en-US" sz="1200" b="1" kern="1200" dirty="0" smtClean="0">
                <a:solidFill>
                  <a:schemeClr val="tx1"/>
                </a:solidFill>
                <a:cs typeface="+mn-cs"/>
              </a:rPr>
              <a:t>개의 거울이 있는 거울사원이 있다고 합니다</a:t>
            </a:r>
            <a:r>
              <a:rPr lang="en-US" altLang="ko-KR" sz="1200" b="1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거기에 얽힌 이야기가 있어요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어느 화창한 봄날 기분이 무척 좋은 개 </a:t>
            </a:r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한마리가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천 개의 거울사원에 들어갔습니다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사원 안에 들어서자 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마리의 개들이 자기를 향해 반갑게 꼬리를 흔들며 환희 웃고 있었습니다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누구 모습이었을까요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자기 모습이었습니다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그런데 개는 다른 개들이 자기를 보고 그렇게 웃어주는 줄 알고 기분이 더욱 좋아져서 이렇게 말했어요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 “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그래 세상은 살 맛 나는 곳이야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나 같은 개를 이렇게 반겨 맞아주다니 기분 좋아” 하며  환히 웃으며 사원을 나왔습니다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</a:b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그런데 또 한 번은 비 내리는 날 심통이 난 다른 개 </a:t>
            </a:r>
            <a:r>
              <a:rPr lang="ko-KR" altLang="en-US" sz="1200" kern="1200" dirty="0" err="1" smtClean="0">
                <a:solidFill>
                  <a:schemeClr val="tx1"/>
                </a:solidFill>
                <a:cs typeface="+mn-cs"/>
              </a:rPr>
              <a:t>한마리가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 사원에 들어갔습니다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사원에 들어서자 말자 인상을 찡그린 개 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마리가 눈에 들어오는 것이었습니다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생기기는 다들 못 생겼는데 어떻게 인상을 찡그리는지 거기에 놀란 그 개는 그들을 향해 으르렁거리며 짖기 시작하자 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마리의 개가 일제히 짖어댔습니다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깜짝 놀란 그 개는 사원을 뛰어 나오면서 생각했습니다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“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세상은 나를 물어뜯으려고 하는 자들이 많아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기분 나빠” 그러나 그 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1,000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마리의 성난 모습은 누구였을까요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?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바로 자기 모습이었던 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10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이처럼 성경을 보면서 자기 모습을 발견하고 회개해야 하는 것입니다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 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예수님은 우리가 예수님의 아름다운 신부로서 우리 마음이 점도 티도 흠도 주름 잡힌 것도 없이 아름답기를 바라고 계셔요</a:t>
            </a:r>
            <a:r>
              <a:rPr lang="en-US" altLang="ko-KR" sz="1200" kern="1200" dirty="0" smtClean="0">
                <a:solidFill>
                  <a:schemeClr val="tx1"/>
                </a:solidFill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cs typeface="+mn-cs"/>
              </a:rPr>
              <a:t>그러므로 말씀의 거울을 보면서 열심히 마음 단장을 해야 합니다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E3B04-1282-4E82-9556-8A55BBC40E4C}" type="slidenum">
              <a:rPr lang="ko-KR" altLang="en-US" smtClean="0"/>
              <a:t>11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  <a:lvl2pPr>
              <a:defRPr>
                <a:latin typeface="Rix개봉박두 B" pitchFamily="18" charset="-127"/>
                <a:ea typeface="Rix개봉박두 B" pitchFamily="18" charset="-127"/>
              </a:defRPr>
            </a:lvl2pPr>
            <a:lvl3pPr>
              <a:defRPr>
                <a:latin typeface="Rix개봉박두 B" pitchFamily="18" charset="-127"/>
                <a:ea typeface="Rix개봉박두 B" pitchFamily="18" charset="-127"/>
              </a:defRPr>
            </a:lvl3pPr>
            <a:lvl4pPr>
              <a:defRPr>
                <a:latin typeface="Rix개봉박두 B" pitchFamily="18" charset="-127"/>
                <a:ea typeface="Rix개봉박두 B" pitchFamily="18" charset="-127"/>
              </a:defRPr>
            </a:lvl4pPr>
            <a:lvl5pPr>
              <a:defRPr>
                <a:latin typeface="Rix개봉박두 B" pitchFamily="18" charset="-127"/>
                <a:ea typeface="Rix개봉박두 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  <a:lvl2pPr>
              <a:defRPr>
                <a:latin typeface="Rix개봉박두 B" pitchFamily="18" charset="-127"/>
                <a:ea typeface="Rix개봉박두 B" pitchFamily="18" charset="-127"/>
              </a:defRPr>
            </a:lvl2pPr>
            <a:lvl3pPr>
              <a:defRPr>
                <a:latin typeface="Rix개봉박두 B" pitchFamily="18" charset="-127"/>
                <a:ea typeface="Rix개봉박두 B" pitchFamily="18" charset="-127"/>
              </a:defRPr>
            </a:lvl3pPr>
            <a:lvl4pPr>
              <a:defRPr>
                <a:latin typeface="Rix개봉박두 B" pitchFamily="18" charset="-127"/>
                <a:ea typeface="Rix개봉박두 B" pitchFamily="18" charset="-127"/>
              </a:defRPr>
            </a:lvl4pPr>
            <a:lvl5pPr>
              <a:defRPr>
                <a:latin typeface="Rix개봉박두 B" pitchFamily="18" charset="-127"/>
                <a:ea typeface="Rix개봉박두 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  <a:lvl2pPr>
              <a:defRPr>
                <a:latin typeface="Rix개봉박두 B" pitchFamily="18" charset="-127"/>
                <a:ea typeface="Rix개봉박두 B" pitchFamily="18" charset="-127"/>
              </a:defRPr>
            </a:lvl2pPr>
            <a:lvl3pPr>
              <a:defRPr>
                <a:latin typeface="Rix개봉박두 B" pitchFamily="18" charset="-127"/>
                <a:ea typeface="Rix개봉박두 B" pitchFamily="18" charset="-127"/>
              </a:defRPr>
            </a:lvl3pPr>
            <a:lvl4pPr>
              <a:defRPr>
                <a:latin typeface="Rix개봉박두 B" pitchFamily="18" charset="-127"/>
                <a:ea typeface="Rix개봉박두 B" pitchFamily="18" charset="-127"/>
              </a:defRPr>
            </a:lvl4pPr>
            <a:lvl5pPr>
              <a:defRPr>
                <a:latin typeface="Rix개봉박두 B" pitchFamily="18" charset="-127"/>
                <a:ea typeface="Rix개봉박두 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4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20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8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8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4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20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8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8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0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18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6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6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0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18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6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6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8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24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20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20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  <a:lvl2pPr>
              <a:defRPr>
                <a:latin typeface="Rix개봉박두 B" pitchFamily="18" charset="-127"/>
                <a:ea typeface="Rix개봉박두 B" pitchFamily="18" charset="-127"/>
              </a:defRPr>
            </a:lvl2pPr>
            <a:lvl3pPr>
              <a:defRPr>
                <a:latin typeface="Rix개봉박두 B" pitchFamily="18" charset="-127"/>
                <a:ea typeface="Rix개봉박두 B" pitchFamily="18" charset="-127"/>
              </a:defRPr>
            </a:lvl3pPr>
            <a:lvl4pPr>
              <a:defRPr>
                <a:latin typeface="Rix개봉박두 B" pitchFamily="18" charset="-127"/>
                <a:ea typeface="Rix개봉박두 B" pitchFamily="18" charset="-127"/>
              </a:defRPr>
            </a:lvl4pPr>
            <a:lvl5pPr>
              <a:defRPr>
                <a:latin typeface="Rix개봉박두 B" pitchFamily="18" charset="-127"/>
                <a:ea typeface="Rix개봉박두 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  <a:lvl2pPr>
              <a:defRPr>
                <a:latin typeface="Rix개봉박두 B" pitchFamily="18" charset="-127"/>
                <a:ea typeface="Rix개봉박두 B" pitchFamily="18" charset="-127"/>
              </a:defRPr>
            </a:lvl2pPr>
            <a:lvl3pPr>
              <a:defRPr>
                <a:latin typeface="Rix개봉박두 B" pitchFamily="18" charset="-127"/>
                <a:ea typeface="Rix개봉박두 B" pitchFamily="18" charset="-127"/>
              </a:defRPr>
            </a:lvl3pPr>
            <a:lvl4pPr>
              <a:defRPr>
                <a:latin typeface="Rix개봉박두 B" pitchFamily="18" charset="-127"/>
                <a:ea typeface="Rix개봉박두 B" pitchFamily="18" charset="-127"/>
              </a:defRPr>
            </a:lvl4pPr>
            <a:lvl5pPr>
              <a:defRPr>
                <a:latin typeface="Rix개봉박두 B" pitchFamily="18" charset="-127"/>
                <a:ea typeface="Rix개봉박두 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  <a:lvl2pPr>
              <a:defRPr>
                <a:latin typeface="Rix개봉박두 B" pitchFamily="18" charset="-127"/>
                <a:ea typeface="Rix개봉박두 B" pitchFamily="18" charset="-127"/>
              </a:defRPr>
            </a:lvl2pPr>
            <a:lvl3pPr>
              <a:defRPr>
                <a:latin typeface="Rix개봉박두 B" pitchFamily="18" charset="-127"/>
                <a:ea typeface="Rix개봉박두 B" pitchFamily="18" charset="-127"/>
              </a:defRPr>
            </a:lvl3pPr>
            <a:lvl4pPr>
              <a:defRPr>
                <a:latin typeface="Rix개봉박두 B" pitchFamily="18" charset="-127"/>
                <a:ea typeface="Rix개봉박두 B" pitchFamily="18" charset="-127"/>
              </a:defRPr>
            </a:lvl4pPr>
            <a:lvl5pPr>
              <a:defRPr>
                <a:latin typeface="Rix개봉박두 B" pitchFamily="18" charset="-127"/>
                <a:ea typeface="Rix개봉박두 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4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20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8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8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4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20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8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8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0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18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6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6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0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18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16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16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Rix개봉박두 B" pitchFamily="18" charset="-127"/>
                <a:ea typeface="Rix개봉박두 B" pitchFamily="18" charset="-127"/>
              </a:defRPr>
            </a:lvl1pPr>
            <a:lvl2pPr>
              <a:defRPr sz="2800">
                <a:latin typeface="Rix개봉박두 B" pitchFamily="18" charset="-127"/>
                <a:ea typeface="Rix개봉박두 B" pitchFamily="18" charset="-127"/>
              </a:defRPr>
            </a:lvl2pPr>
            <a:lvl3pPr>
              <a:defRPr sz="2400">
                <a:latin typeface="Rix개봉박두 B" pitchFamily="18" charset="-127"/>
                <a:ea typeface="Rix개봉박두 B" pitchFamily="18" charset="-127"/>
              </a:defRPr>
            </a:lvl3pPr>
            <a:lvl4pPr>
              <a:defRPr sz="2000">
                <a:latin typeface="Rix개봉박두 B" pitchFamily="18" charset="-127"/>
                <a:ea typeface="Rix개봉박두 B" pitchFamily="18" charset="-127"/>
              </a:defRPr>
            </a:lvl4pPr>
            <a:lvl5pPr>
              <a:defRPr sz="2000">
                <a:latin typeface="Rix개봉박두 B" pitchFamily="18" charset="-127"/>
                <a:ea typeface="Rix개봉박두 B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Rix개봉박두 B" pitchFamily="18" charset="-127"/>
                <a:ea typeface="Rix개봉박두 B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1D1A010-A2C6-44AC-AEAC-7DB08FEEF791}" type="datetimeFigureOut">
              <a:rPr lang="ko-KR" altLang="en-US" smtClean="0"/>
              <a:pPr/>
              <a:t>2011-05-28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227D2212-F323-4D24-8481-3C05394FC02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1A97C3F8-FE66-4AB9-9141-6D5589BA2D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2011-05-28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ix개봉박두 B" pitchFamily="18" charset="-127"/>
                <a:ea typeface="Rix개봉박두 B" pitchFamily="18" charset="-127"/>
              </a:defRPr>
            </a:lvl1pPr>
          </a:lstStyle>
          <a:p>
            <a:fld id="{F4F924CE-580B-4C30-B505-B0F8F8A8927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m_0002_su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Rix개봉박두 B" pitchFamily="18" charset="-127"/>
          <a:ea typeface="Rix개봉박두 B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571472" y="3071810"/>
            <a:ext cx="8229600" cy="201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ix개봉박두 B" pitchFamily="18" charset="-127"/>
              <a:ea typeface="Rix개봉박두 B" pitchFamily="18" charset="-127"/>
              <a:cs typeface="+mj-cs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714348" y="571480"/>
            <a:ext cx="7500990" cy="11430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b="1" dirty="0" smtClean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ix개봉박두 B" pitchFamily="18" charset="-127"/>
                <a:ea typeface="Rix개봉박두 B" pitchFamily="18" charset="-127"/>
              </a:rPr>
              <a:t>신기한 거울</a:t>
            </a:r>
            <a:endParaRPr lang="ko-KR" altLang="en-US" sz="60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9218" name="Picture 2" descr="http://pds93.cafe.daum.net/image/2/cafe/2008/10/20/23/48/48fc9a27c2a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2786082" cy="348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0242" name="AutoShape 2" descr="http://postfiles16.naver.net/20091121_255/olivine066_1258814900505IsiHo_jpg/%BB%E7%BF%EF%C0%C7_%C8%B8%BD%C9_olivine066.jpg?type=w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10244" name="AutoShape 4" descr="http://postfiles16.naver.net/20091121_255/olivine066_1258814900505IsiHo_jpg/%BB%E7%BF%EF%C0%C7_%C8%B8%BD%C9_olivine066.jpg?type=w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4098" name="Picture 2" descr="http://cfile289.uf.daum.net/image/1445D4204AFEF4030777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3" y="1285860"/>
            <a:ext cx="3648075" cy="4071966"/>
          </a:xfrm>
          <a:prstGeom prst="rect">
            <a:avLst/>
          </a:prstGeom>
          <a:noFill/>
        </p:spPr>
      </p:pic>
      <p:pic>
        <p:nvPicPr>
          <p:cNvPr id="4100" name="Picture 4" descr="http://cfile270.uf.daum.net/image/1645F7204AFEF41F0443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285860"/>
            <a:ext cx="340042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357290" y="428604"/>
            <a:ext cx="6357982" cy="142876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거울 보는 만큼</a:t>
            </a:r>
            <a:endParaRPr lang="en-US" altLang="ko-KR" sz="4000" dirty="0" smtClean="0">
              <a:latin typeface="Rix개봉박두 B" pitchFamily="18" charset="-127"/>
              <a:ea typeface="Rix개봉박두 B" pitchFamily="18" charset="-127"/>
            </a:endParaRPr>
          </a:p>
          <a:p>
            <a:pPr algn="ctr"/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말씀을 가까이 하자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!!</a:t>
            </a:r>
            <a:endParaRPr lang="ko-KR" altLang="en-US" sz="4000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9" name="Picture 4" descr="http://image02.search.daum-img.net/02/2.74.68.BL_0H6G9_5952714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613" y="2000240"/>
            <a:ext cx="584346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4355976" y="1857365"/>
            <a:ext cx="4106166" cy="44291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sz="4000" dirty="0" smtClean="0"/>
              <a:t>영혼이 없는 몸이 죽은 것같이</a:t>
            </a:r>
            <a:r>
              <a:rPr lang="en-US" altLang="ko-KR" sz="4000" dirty="0" smtClean="0"/>
              <a:t>, </a:t>
            </a:r>
            <a:br>
              <a:rPr lang="en-US" altLang="ko-KR" sz="4000" dirty="0" smtClean="0"/>
            </a:br>
            <a:r>
              <a:rPr lang="ko-KR" altLang="en-US" sz="4000" dirty="0" smtClean="0"/>
              <a:t>믿음도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 행함이 없으면 죽은 것입니다</a:t>
            </a:r>
            <a:r>
              <a:rPr lang="en-US" altLang="ko-KR" sz="4000" dirty="0" smtClean="0"/>
              <a:t>.</a:t>
            </a:r>
            <a:br>
              <a:rPr lang="en-US" altLang="ko-KR" sz="4000" dirty="0" smtClean="0"/>
            </a:br>
            <a:r>
              <a:rPr lang="en-US" altLang="ko-KR" sz="4000" dirty="0" smtClean="0"/>
              <a:t>(</a:t>
            </a:r>
            <a:r>
              <a:rPr lang="ko-KR" altLang="en-US" sz="4000" dirty="0" smtClean="0"/>
              <a:t>약 </a:t>
            </a:r>
            <a:r>
              <a:rPr lang="en-US" altLang="ko-KR" sz="4000" dirty="0" smtClean="0"/>
              <a:t>2:26)</a:t>
            </a:r>
            <a:endParaRPr lang="ko-KR" altLang="en-US" sz="40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1071538" y="285728"/>
            <a:ext cx="7143800" cy="10001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행동하는 신앙인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!!!</a:t>
            </a:r>
            <a:endParaRPr lang="ko-KR" altLang="en-US" sz="4000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2050" name="Picture 2" descr="http://pds30.cafe.daum.net/download.php?grpid=4Sa&amp;fldid=2v3Q&amp;dataid=68&amp;fileid=1&amp;regdt=20070419112440&amp;disk=27&amp;grpcode=eunpa&amp;dncnt=N&amp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1857364"/>
            <a:ext cx="3429024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85077" y="2967335"/>
            <a:ext cx="4131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o-KR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ix개봉박두 B" pitchFamily="18" charset="-127"/>
                <a:ea typeface="Rix개봉박두 B" pitchFamily="18" charset="-127"/>
              </a:rPr>
              <a:t>기도합시다</a:t>
            </a:r>
            <a:r>
              <a:rPr lang="en-US" altLang="ko-K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Rix개봉박두 B" pitchFamily="18" charset="-127"/>
                <a:ea typeface="Rix개봉박두 B" pitchFamily="18" charset="-127"/>
              </a:rPr>
              <a:t>^^</a:t>
            </a:r>
            <a:endParaRPr lang="en-US" altLang="ko-K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36"/>
            <a:ext cx="30765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928794" y="142852"/>
            <a:ext cx="507206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5000" dirty="0" smtClean="0">
                <a:solidFill>
                  <a:srgbClr val="000000"/>
                </a:solidFill>
                <a:latin typeface="Rix개봉박두 B" pitchFamily="18" charset="-127"/>
                <a:ea typeface="Rix개봉박두 B" pitchFamily="18" charset="-127"/>
              </a:rPr>
              <a:t>성경말씀</a:t>
            </a:r>
            <a:endParaRPr kumimoji="0" lang="ko-KR" altLang="en-US" sz="5000" dirty="0">
              <a:solidFill>
                <a:srgbClr val="000000"/>
              </a:solidFill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4099" name="AutoShape 3"/>
          <p:cNvSpPr>
            <a:spLocks/>
          </p:cNvSpPr>
          <p:nvPr/>
        </p:nvSpPr>
        <p:spPr bwMode="auto">
          <a:xfrm>
            <a:off x="1285852" y="1000108"/>
            <a:ext cx="6096000" cy="707886"/>
          </a:xfrm>
          <a:prstGeom prst="accentBorderCallout3">
            <a:avLst>
              <a:gd name="adj1" fmla="val 9218"/>
              <a:gd name="adj2" fmla="val 101250"/>
              <a:gd name="adj3" fmla="val 9218"/>
              <a:gd name="adj4" fmla="val 123829"/>
              <a:gd name="adj5" fmla="val 303500"/>
              <a:gd name="adj6" fmla="val 124009"/>
              <a:gd name="adj7" fmla="val 338869"/>
              <a:gd name="adj8" fmla="val 118206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r="100000" b="100000"/>
            </a:path>
          </a:gra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4000" dirty="0" err="1" smtClean="0">
                <a:latin typeface="Rix개봉박두 B" pitchFamily="18" charset="-127"/>
                <a:ea typeface="Rix개봉박두 B" pitchFamily="18" charset="-127"/>
              </a:rPr>
              <a:t>야고보서</a:t>
            </a:r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 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1</a:t>
            </a:r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장 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22-25</a:t>
            </a:r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절</a:t>
            </a:r>
            <a:endParaRPr kumimoji="0" lang="en-US" altLang="ko-KR" sz="4000" dirty="0">
              <a:solidFill>
                <a:srgbClr val="000000"/>
              </a:solidFill>
              <a:latin typeface="Rix개봉박두 B" pitchFamily="18" charset="-127"/>
              <a:ea typeface="Rix개봉박두 B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857364"/>
            <a:ext cx="8501122" cy="37856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 smtClean="0">
              <a:latin typeface="Rix개봉박두 B" pitchFamily="18" charset="-127"/>
              <a:ea typeface="Rix개봉박두 B" pitchFamily="18" charset="-127"/>
            </a:endParaRPr>
          </a:p>
          <a:p>
            <a:endParaRPr lang="en-US" altLang="ko-KR" sz="2400" dirty="0">
              <a:latin typeface="Rix개봉박두 B" pitchFamily="18" charset="-127"/>
              <a:ea typeface="Rix개봉박두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ok\바탕 화면\naver_com_20110528_11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-51401"/>
            <a:ext cx="7128792" cy="6909401"/>
          </a:xfrm>
          <a:prstGeom prst="rect">
            <a:avLst/>
          </a:prstGeom>
          <a:noFill/>
        </p:spPr>
      </p:pic>
      <p:pic>
        <p:nvPicPr>
          <p:cNvPr id="1028" name="Picture 4" descr="D:\아름다운교회\설교-임송택 목사\설교ppt자료\성경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132856"/>
            <a:ext cx="272225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모서리가 둥근 직사각형 5"/>
          <p:cNvSpPr/>
          <p:nvPr/>
        </p:nvSpPr>
        <p:spPr>
          <a:xfrm>
            <a:off x="357158" y="714356"/>
            <a:ext cx="8143932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내가 보지 못하고 듣지 못한다면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??</a:t>
            </a:r>
            <a:endParaRPr lang="ko-KR" altLang="en-US" sz="4000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7170" name="Picture 2" descr="http://cfs4.planet.daum.net/upload_control/pcp_download.php?fhandle=MllvMTZAZnM0LnBsYW5ldC5kYXVtLm5ldDovMTA4ODk0NzQvMC8zLmdpZi50aHVtYg==&amp;filename=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620" y="1857364"/>
            <a:ext cx="3386140" cy="4589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k\바탕 화면\naver_com_20110528_114020.jpg"/>
          <p:cNvPicPr>
            <a:picLocks noChangeAspect="1" noChangeArrowheads="1"/>
          </p:cNvPicPr>
          <p:nvPr/>
        </p:nvPicPr>
        <p:blipFill>
          <a:blip r:embed="rId3" cstate="print"/>
          <a:srcRect l="9692" t="4364" r="6955" b="11002"/>
          <a:stretch>
            <a:fillRect/>
          </a:stretch>
        </p:blipFill>
        <p:spPr bwMode="auto">
          <a:xfrm>
            <a:off x="2555776" y="0"/>
            <a:ext cx="4032448" cy="693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7158" y="714356"/>
            <a:ext cx="8143932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재미있는 거울 이야기</a:t>
            </a:r>
            <a:endParaRPr lang="ko-KR" altLang="en-US" sz="4000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34818" name="Picture 2" descr="http://cfile296.uf.daum.net/image/1813C7024AFEEF6E03B5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364333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cfile292.uf.daum.net/image/13142F024AFEF07505BD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143116"/>
            <a:ext cx="439270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357158" y="214290"/>
            <a:ext cx="8143932" cy="8572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하나님의 말씀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=</a:t>
            </a:r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거울</a:t>
            </a:r>
            <a:endParaRPr lang="ko-KR" altLang="en-US" sz="4000" dirty="0">
              <a:latin typeface="Rix개봉박두 B" pitchFamily="18" charset="-127"/>
              <a:ea typeface="Rix개봉박두 B" pitchFamily="18" charset="-127"/>
            </a:endParaRPr>
          </a:p>
        </p:txBody>
      </p:sp>
      <p:pic>
        <p:nvPicPr>
          <p:cNvPr id="35842" name="Picture 2" descr="사용자 삽입 이미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143272" cy="3757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5846" name="Picture 6" descr="이미지를 클릭하면 원본을 보실 수 있습니다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142984"/>
            <a:ext cx="3862523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http://cfs11.blog.daum.net/image/7/blog/2008/04/12/11/22/48001cce377aa&amp;filename=Girl_at_Mirror.jpg"/>
          <p:cNvPicPr>
            <a:picLocks noChangeAspect="1" noChangeArrowheads="1"/>
          </p:cNvPicPr>
          <p:nvPr/>
        </p:nvPicPr>
        <p:blipFill>
          <a:blip r:embed="rId5" cstate="print"/>
          <a:srcRect l="11317" t="-2223" r="10493" b="15243"/>
          <a:stretch>
            <a:fillRect/>
          </a:stretch>
        </p:blipFill>
        <p:spPr bwMode="auto">
          <a:xfrm>
            <a:off x="5786446" y="3084499"/>
            <a:ext cx="3214710" cy="3630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99592" y="141277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000" dirty="0" err="1" smtClean="0">
                <a:latin typeface="Rix개봉박두 B" pitchFamily="18" charset="-127"/>
                <a:ea typeface="Rix개봉박두 B" pitchFamily="18" charset="-127"/>
              </a:rPr>
              <a:t>야고보서</a:t>
            </a:r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 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2:26</a:t>
            </a:r>
          </a:p>
          <a:p>
            <a:endParaRPr lang="en-US" altLang="ko-KR" sz="4000" dirty="0" smtClean="0">
              <a:latin typeface="Rix개봉박두 B" pitchFamily="18" charset="-127"/>
              <a:ea typeface="Rix개봉박두 B" pitchFamily="18" charset="-127"/>
            </a:endParaRPr>
          </a:p>
          <a:p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영혼이 없는 몸이 죽은 것같이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, </a:t>
            </a:r>
            <a:r>
              <a:rPr lang="ko-KR" altLang="en-US" sz="4000" dirty="0" smtClean="0">
                <a:latin typeface="Rix개봉박두 B" pitchFamily="18" charset="-127"/>
                <a:ea typeface="Rix개봉박두 B" pitchFamily="18" charset="-127"/>
              </a:rPr>
              <a:t>믿음도 행함이 없으면 죽은 것입니다</a:t>
            </a:r>
            <a:r>
              <a:rPr lang="en-US" altLang="ko-KR" sz="4000" dirty="0" smtClean="0">
                <a:latin typeface="Rix개봉박두 B" pitchFamily="18" charset="-127"/>
                <a:ea typeface="Rix개봉박두 B" pitchFamily="18" charset="-127"/>
              </a:rPr>
              <a:t>.</a:t>
            </a:r>
            <a:endParaRPr lang="en-US" altLang="ko-KR" sz="4000" dirty="0">
              <a:latin typeface="Rix개봉박두 B" pitchFamily="18" charset="-127"/>
              <a:ea typeface="Rix개봉박두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214290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가을체" pitchFamily="18" charset="-127"/>
                <a:ea typeface="가을체" pitchFamily="18" charset="-127"/>
              </a:rPr>
              <a:t>인도 거울 사원</a:t>
            </a:r>
            <a:endParaRPr lang="en-US" altLang="ko-KR" sz="2800" dirty="0" smtClean="0">
              <a:solidFill>
                <a:schemeClr val="bg1"/>
              </a:solidFill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5122" name="Picture 2" descr="http://cfile202.uf.daum.net/image/1923430B49DAC5D6B0A31D"/>
          <p:cNvPicPr>
            <a:picLocks noChangeAspect="1" noChangeArrowheads="1"/>
          </p:cNvPicPr>
          <p:nvPr/>
        </p:nvPicPr>
        <p:blipFill>
          <a:blip r:embed="rId3" cstate="print"/>
          <a:srcRect l="2647" t="5384" r="2940" b="3461"/>
          <a:stretch>
            <a:fillRect/>
          </a:stretch>
        </p:blipFill>
        <p:spPr bwMode="auto">
          <a:xfrm>
            <a:off x="714348" y="1142984"/>
            <a:ext cx="7643866" cy="56436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210</Words>
  <Application>Microsoft Office PowerPoint</Application>
  <PresentationFormat>화면 슬라이드 쇼(4:3)</PresentationFormat>
  <Paragraphs>75</Paragraphs>
  <Slides>13</Slides>
  <Notes>11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15" baseType="lpstr">
      <vt:lpstr>Office 테마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영혼이 없는 몸이 죽은 것같이,  믿음도  행함이 없으면 죽은 것입니다. (약 2:26)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home</dc:creator>
  <cp:lastModifiedBy>Name</cp:lastModifiedBy>
  <cp:revision>63</cp:revision>
  <dcterms:created xsi:type="dcterms:W3CDTF">2009-10-29T12:48:50Z</dcterms:created>
  <dcterms:modified xsi:type="dcterms:W3CDTF">2011-05-28T11:27:28Z</dcterms:modified>
</cp:coreProperties>
</file>